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BE88-F344-45E1-B63B-EC1E10C1C91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1CC66-AE2D-439E-87B5-FE3C0D77F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BE88-F344-45E1-B63B-EC1E10C1C91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1CC66-AE2D-439E-87B5-FE3C0D77F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BE88-F344-45E1-B63B-EC1E10C1C91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1CC66-AE2D-439E-87B5-FE3C0D77F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BE88-F344-45E1-B63B-EC1E10C1C91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1CC66-AE2D-439E-87B5-FE3C0D77F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BE88-F344-45E1-B63B-EC1E10C1C91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1CC66-AE2D-439E-87B5-FE3C0D77F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BE88-F344-45E1-B63B-EC1E10C1C91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1CC66-AE2D-439E-87B5-FE3C0D77F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BE88-F344-45E1-B63B-EC1E10C1C91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1CC66-AE2D-439E-87B5-FE3C0D77F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BE88-F344-45E1-B63B-EC1E10C1C91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1CC66-AE2D-439E-87B5-FE3C0D77F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BE88-F344-45E1-B63B-EC1E10C1C91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1CC66-AE2D-439E-87B5-FE3C0D77F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BE88-F344-45E1-B63B-EC1E10C1C91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1CC66-AE2D-439E-87B5-FE3C0D77F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BE88-F344-45E1-B63B-EC1E10C1C91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D1CC66-AE2D-439E-87B5-FE3C0D77F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EBE88-F344-45E1-B63B-EC1E10C1C914}" type="datetimeFigureOut">
              <a:rPr lang="en-US" smtClean="0"/>
              <a:pPr/>
              <a:t>3/6/2012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1CC66-AE2D-439E-87B5-FE3C0D77F4F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hyperlink" Target="http://www.desertusa.com/mag98/sep/papr/coronado.html" TargetMode="External"/><Relationship Id="rId7" Type="http://schemas.openxmlformats.org/officeDocument/2006/relationships/hyperlink" Target="http://c5.zedo.com/ads2/f/579179/1/172/0/305000323/305000323/0/305/205/zz-V1-Test1.html?a=;l=;p=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en.wikipedia.org/wiki/File:Alvar_Nunez_Cabeza_de_Vaca_IMG_0288.JPG" TargetMode="External"/><Relationship Id="rId4" Type="http://schemas.openxmlformats.org/officeDocument/2006/relationships/image" Target="../media/image5.jpeg"/><Relationship Id="rId9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oregonstate.edu/instruct/phl302/philosophers/las_casas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hyperlink" Target="http://www.graphicmaps.com/webimage/countrys/namerica/caribb/ht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ccrawford\Local Settings\Temporary Internet Files\Content.IE5\G7X063NF\MCj040837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4641"/>
            <a:ext cx="9146556" cy="708264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latin typeface="Arial Black" pitchFamily="34" charset="0"/>
              </a:rPr>
              <a:t>Chapter 4</a:t>
            </a:r>
            <a:endParaRPr lang="en-US" b="1" dirty="0"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Spain Builds an Empire</a:t>
            </a:r>
            <a:endParaRPr lang="en-US" b="1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32" name="Picture 8" descr="C:\Documents and Settings\ccrawford\Local Settings\Temporary Internet Files\Content.IE5\TK19UPHT\MCj0336189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"/>
            <a:ext cx="2895600" cy="2717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itchFamily="34" charset="0"/>
              </a:rPr>
              <a:t>Lesson 3:  Life in New Spain</a:t>
            </a:r>
            <a:br>
              <a:rPr lang="en-US" b="1" dirty="0" smtClean="0">
                <a:latin typeface="Arial Black" pitchFamily="34" charset="0"/>
              </a:rPr>
            </a:br>
            <a:r>
              <a:rPr lang="en-US" b="1" u="sng" dirty="0" smtClean="0">
                <a:solidFill>
                  <a:srgbClr val="FFFF00"/>
                </a:solidFill>
                <a:latin typeface="Arial Black" pitchFamily="34" charset="0"/>
              </a:rPr>
              <a:t>Vocabulary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Expedition			journey made for a special 					purpose</a:t>
            </a:r>
          </a:p>
          <a:p>
            <a:r>
              <a:rPr lang="en-US" dirty="0" smtClean="0"/>
              <a:t>Colony			settlement far away from 						the country that rules it</a:t>
            </a:r>
          </a:p>
          <a:p>
            <a:r>
              <a:rPr lang="en-US" dirty="0" smtClean="0"/>
              <a:t>Conquistador		Spanish conqueror</a:t>
            </a:r>
          </a:p>
          <a:p>
            <a:r>
              <a:rPr lang="en-US" dirty="0" err="1" smtClean="0"/>
              <a:t>Encomienda</a:t>
            </a:r>
            <a:r>
              <a:rPr lang="en-US" dirty="0" smtClean="0"/>
              <a:t>		granted someone control 						of Indians on an area 					of land</a:t>
            </a:r>
          </a:p>
          <a:p>
            <a:r>
              <a:rPr lang="en-US" dirty="0" smtClean="0"/>
              <a:t>Missionary		person who teaches his or 					her religion to people of 					different beliefs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Arial Black" pitchFamily="34" charset="0"/>
              </a:rPr>
              <a:t>Lesson 3:  Life in New Spain</a:t>
            </a:r>
            <a:br>
              <a:rPr lang="en-US" b="1" dirty="0" smtClean="0">
                <a:latin typeface="Arial Black" pitchFamily="34" charset="0"/>
              </a:rPr>
            </a:br>
            <a:r>
              <a:rPr lang="en-US" u="sng" dirty="0" smtClean="0">
                <a:solidFill>
                  <a:srgbClr val="FFFF00"/>
                </a:solidFill>
                <a:latin typeface="Arial Black" pitchFamily="34" charset="0"/>
              </a:rPr>
              <a:t>The Search for Gold</a:t>
            </a:r>
            <a:endParaRPr lang="en-US" u="sng" dirty="0"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2053" name="Picture 5" descr="C:\Documents and Settings\ccrawford\Local Settings\Temporary Internet Files\Content.IE5\TXLL43S5\MCj0441717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0" y="762000"/>
            <a:ext cx="2286000" cy="2286000"/>
          </a:xfrm>
          <a:prstGeom prst="rect">
            <a:avLst/>
          </a:prstGeom>
          <a:noFill/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4038600"/>
          </a:xfrm>
        </p:spPr>
        <p:txBody>
          <a:bodyPr>
            <a:normAutofit fontScale="92500" lnSpcReduction="20000"/>
          </a:bodyPr>
          <a:lstStyle/>
          <a:p>
            <a:r>
              <a:rPr lang="en-US" b="1" u="sng" dirty="0" smtClean="0">
                <a:solidFill>
                  <a:srgbClr val="FFFF00"/>
                </a:solidFill>
              </a:rPr>
              <a:t>Esteban</a:t>
            </a:r>
            <a:r>
              <a:rPr lang="en-US" b="1" dirty="0" smtClean="0"/>
              <a:t> was a sailor and former slave who told the story about the rich kingdom of </a:t>
            </a:r>
            <a:r>
              <a:rPr lang="en-US" b="1" u="sng" dirty="0" smtClean="0">
                <a:solidFill>
                  <a:srgbClr val="FFFF00"/>
                </a:solidFill>
              </a:rPr>
              <a:t>Cibola</a:t>
            </a:r>
            <a:r>
              <a:rPr lang="en-US" b="1" dirty="0" smtClean="0"/>
              <a:t> located north of Mexico.  </a:t>
            </a:r>
          </a:p>
          <a:p>
            <a:r>
              <a:rPr lang="en-US" b="1" dirty="0" smtClean="0"/>
              <a:t>He had survived a shipwreck off the coast of Texas with </a:t>
            </a:r>
            <a:r>
              <a:rPr lang="en-US" b="1" u="sng" dirty="0" err="1" smtClean="0">
                <a:solidFill>
                  <a:srgbClr val="FFFF00"/>
                </a:solidFill>
              </a:rPr>
              <a:t>Alvar</a:t>
            </a:r>
            <a:r>
              <a:rPr lang="en-US" b="1" u="sng" dirty="0" smtClean="0">
                <a:solidFill>
                  <a:srgbClr val="FFFF00"/>
                </a:solidFill>
              </a:rPr>
              <a:t> Nunez </a:t>
            </a:r>
            <a:r>
              <a:rPr lang="en-US" b="1" u="sng" dirty="0" err="1" smtClean="0">
                <a:solidFill>
                  <a:srgbClr val="FFFF00"/>
                </a:solidFill>
              </a:rPr>
              <a:t>Cabeza</a:t>
            </a:r>
            <a:r>
              <a:rPr lang="en-US" b="1" u="sng" dirty="0" smtClean="0">
                <a:solidFill>
                  <a:srgbClr val="FFFF00"/>
                </a:solidFill>
              </a:rPr>
              <a:t> de </a:t>
            </a:r>
            <a:r>
              <a:rPr lang="en-US" b="1" u="sng" dirty="0" err="1" smtClean="0">
                <a:solidFill>
                  <a:srgbClr val="FFFF00"/>
                </a:solidFill>
              </a:rPr>
              <a:t>Vaca</a:t>
            </a:r>
            <a:r>
              <a:rPr lang="en-US" b="1" dirty="0" smtClean="0"/>
              <a:t>, a </a:t>
            </a:r>
            <a:r>
              <a:rPr lang="en-US" b="1" u="sng" dirty="0" smtClean="0">
                <a:solidFill>
                  <a:srgbClr val="FFFF00"/>
                </a:solidFill>
              </a:rPr>
              <a:t>conquistador</a:t>
            </a:r>
            <a:r>
              <a:rPr lang="en-US" b="1" dirty="0" smtClean="0"/>
              <a:t>.  </a:t>
            </a:r>
          </a:p>
          <a:p>
            <a:r>
              <a:rPr lang="en-US" b="1" dirty="0" smtClean="0"/>
              <a:t>They had been exploring the Southwest region of the US.  </a:t>
            </a:r>
          </a:p>
          <a:p>
            <a:r>
              <a:rPr lang="en-US" b="1" dirty="0" smtClean="0"/>
              <a:t>They searched, but never found Cibola.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7" descr="C:\Documents and Settings\ccrawford\Local Settings\Temporary Internet Files\Content.IE5\1LZYPJ58\MCj0438064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0"/>
            <a:ext cx="7620000" cy="7620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itchFamily="34" charset="0"/>
              </a:rPr>
              <a:t>Lesson 3:  Life in New Spain</a:t>
            </a:r>
            <a:br>
              <a:rPr lang="en-US" b="1" dirty="0" smtClean="0">
                <a:latin typeface="Arial Black" pitchFamily="34" charset="0"/>
              </a:rPr>
            </a:br>
            <a:r>
              <a:rPr lang="en-US" sz="4000" u="sng" dirty="0" smtClean="0">
                <a:solidFill>
                  <a:srgbClr val="FFFF00"/>
                </a:solidFill>
                <a:latin typeface="Arial Black" pitchFamily="34" charset="0"/>
              </a:rPr>
              <a:t>The Spanish Explore the North</a:t>
            </a:r>
            <a:endParaRPr lang="en-US" sz="4000" u="sng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371600"/>
            <a:ext cx="7239000" cy="54864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sz="3600" b="1" u="sng" dirty="0" smtClean="0">
              <a:solidFill>
                <a:srgbClr val="FFC000"/>
              </a:solidFill>
            </a:endParaRPr>
          </a:p>
          <a:p>
            <a:r>
              <a:rPr lang="en-US" sz="3600" b="1" u="sng" dirty="0" smtClean="0">
                <a:solidFill>
                  <a:srgbClr val="FFC000"/>
                </a:solidFill>
              </a:rPr>
              <a:t>Juan Ponce de Leon </a:t>
            </a:r>
            <a:r>
              <a:rPr lang="en-US" sz="3600" dirty="0" smtClean="0">
                <a:solidFill>
                  <a:srgbClr val="FFC000"/>
                </a:solidFill>
              </a:rPr>
              <a:t>landed in the Florida peninsula in 1513.</a:t>
            </a:r>
          </a:p>
          <a:p>
            <a:pPr>
              <a:buNone/>
            </a:pPr>
            <a:endParaRPr lang="en-US" sz="3600" dirty="0" smtClean="0">
              <a:solidFill>
                <a:srgbClr val="FFC000"/>
              </a:solidFill>
            </a:endParaRPr>
          </a:p>
          <a:p>
            <a:r>
              <a:rPr lang="en-US" sz="3600" b="1" u="sng" dirty="0" err="1" smtClean="0">
                <a:solidFill>
                  <a:srgbClr val="FF0000"/>
                </a:solidFill>
              </a:rPr>
              <a:t>Alvar</a:t>
            </a:r>
            <a:r>
              <a:rPr lang="en-US" sz="3600" b="1" u="sng" dirty="0" smtClean="0">
                <a:solidFill>
                  <a:srgbClr val="FF0000"/>
                </a:solidFill>
              </a:rPr>
              <a:t> Nunez </a:t>
            </a:r>
            <a:r>
              <a:rPr lang="en-US" sz="3600" b="1" u="sng" dirty="0" err="1" smtClean="0">
                <a:solidFill>
                  <a:srgbClr val="FF0000"/>
                </a:solidFill>
              </a:rPr>
              <a:t>Cabeza</a:t>
            </a:r>
            <a:r>
              <a:rPr lang="en-US" sz="3600" b="1" u="sng" dirty="0" smtClean="0">
                <a:solidFill>
                  <a:srgbClr val="FF0000"/>
                </a:solidFill>
              </a:rPr>
              <a:t> de </a:t>
            </a:r>
            <a:r>
              <a:rPr lang="en-US" sz="3600" b="1" u="sng" dirty="0" err="1" smtClean="0">
                <a:solidFill>
                  <a:srgbClr val="FF0000"/>
                </a:solidFill>
              </a:rPr>
              <a:t>Vaca</a:t>
            </a:r>
            <a:r>
              <a:rPr lang="en-US" sz="3600" b="1" u="sng" dirty="0" smtClean="0">
                <a:solidFill>
                  <a:srgbClr val="FF0000"/>
                </a:solidFill>
              </a:rPr>
              <a:t> </a:t>
            </a:r>
            <a:r>
              <a:rPr lang="en-US" sz="3600" dirty="0" smtClean="0">
                <a:solidFill>
                  <a:srgbClr val="FF0000"/>
                </a:solidFill>
              </a:rPr>
              <a:t>explored Texas in 1528.</a:t>
            </a:r>
          </a:p>
          <a:p>
            <a:pPr>
              <a:buNone/>
            </a:pPr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en-US" sz="3600" b="1" u="sng" dirty="0" smtClean="0">
                <a:solidFill>
                  <a:srgbClr val="7030A0"/>
                </a:solidFill>
              </a:rPr>
              <a:t>Francisco Vasquez de Coronado </a:t>
            </a:r>
            <a:r>
              <a:rPr lang="en-US" sz="3600" dirty="0" smtClean="0">
                <a:solidFill>
                  <a:srgbClr val="7030A0"/>
                </a:solidFill>
              </a:rPr>
              <a:t>explored the American Southwest in 1540.</a:t>
            </a:r>
          </a:p>
          <a:p>
            <a:pPr>
              <a:buNone/>
            </a:pPr>
            <a:endParaRPr lang="en-US" sz="3600" dirty="0" smtClean="0">
              <a:solidFill>
                <a:srgbClr val="7030A0"/>
              </a:solidFill>
            </a:endParaRPr>
          </a:p>
          <a:p>
            <a:r>
              <a:rPr lang="en-US" sz="3600" b="1" u="sng" dirty="0" smtClean="0">
                <a:solidFill>
                  <a:srgbClr val="00B050"/>
                </a:solidFill>
              </a:rPr>
              <a:t>Hernando de Soto </a:t>
            </a:r>
            <a:r>
              <a:rPr lang="en-US" sz="3600" dirty="0" smtClean="0">
                <a:solidFill>
                  <a:srgbClr val="00B050"/>
                </a:solidFill>
              </a:rPr>
              <a:t>became the first European to reach the Mississippi River in 1540.</a:t>
            </a:r>
          </a:p>
          <a:p>
            <a:pPr>
              <a:buNone/>
            </a:pPr>
            <a:endParaRPr lang="en-US" sz="3600" dirty="0" smtClean="0">
              <a:solidFill>
                <a:srgbClr val="00B050"/>
              </a:solidFill>
            </a:endParaRPr>
          </a:p>
        </p:txBody>
      </p:sp>
      <p:pic>
        <p:nvPicPr>
          <p:cNvPr id="23557" name="Picture 5" descr="http://www.desertusa.com/mag98/sep/papr/photos/coro4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806" y="3886200"/>
            <a:ext cx="1341629" cy="1219199"/>
          </a:xfrm>
          <a:prstGeom prst="rect">
            <a:avLst/>
          </a:prstGeom>
          <a:noFill/>
        </p:spPr>
      </p:pic>
      <p:pic>
        <p:nvPicPr>
          <p:cNvPr id="23559" name="Picture 7" descr="http://upload.wikimedia.org/wikipedia/commons/thumb/f/fb/Alvar_Nunez_Cabeza_de_Vaca_IMG_0288.JPG/225px-Alvar_Nunez_Cabeza_de_Vaca_IMG_0288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819400"/>
            <a:ext cx="1331528" cy="1000126"/>
          </a:xfrm>
          <a:prstGeom prst="rect">
            <a:avLst/>
          </a:prstGeom>
          <a:noFill/>
        </p:spPr>
      </p:pic>
      <p:pic>
        <p:nvPicPr>
          <p:cNvPr id="23561" name="Picture 9" descr="http://fcit.usf.edu/florida/lessons/de_leon/A.gif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" y="1447800"/>
            <a:ext cx="838200" cy="1200046"/>
          </a:xfrm>
          <a:prstGeom prst="rect">
            <a:avLst/>
          </a:prstGeom>
          <a:noFill/>
        </p:spPr>
      </p:pic>
      <p:pic>
        <p:nvPicPr>
          <p:cNvPr id="23563" name="Picture 11" descr="Hernando de Soto, engraving.&#10;[Credits : Encyclopædia Britannica, Inc.]">
            <a:hlinkClick r:id="rId7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4800" y="5257800"/>
            <a:ext cx="952500" cy="127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itchFamily="34" charset="0"/>
              </a:rPr>
              <a:t>Lesson 3:  Life in New Spain</a:t>
            </a:r>
            <a:br>
              <a:rPr lang="en-US" b="1" dirty="0" smtClean="0">
                <a:latin typeface="Arial Black" pitchFamily="34" charset="0"/>
              </a:rPr>
            </a:br>
            <a:r>
              <a:rPr lang="en-US" u="sng" dirty="0" smtClean="0">
                <a:solidFill>
                  <a:srgbClr val="FFFF00"/>
                </a:solidFill>
                <a:latin typeface="Arial Black" pitchFamily="34" charset="0"/>
              </a:rPr>
              <a:t>Society in New Spain</a:t>
            </a:r>
            <a:endParaRPr lang="en-US" u="sng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By the end of the 1500s, most of the fighting between natives and conquistadors N &amp; S of Mexico City had ended.</a:t>
            </a:r>
          </a:p>
          <a:p>
            <a:r>
              <a:rPr lang="en-US" dirty="0" smtClean="0"/>
              <a:t>Spanish colonists moved to these lands.</a:t>
            </a:r>
          </a:p>
          <a:p>
            <a:r>
              <a:rPr lang="en-US" dirty="0" smtClean="0"/>
              <a:t>A </a:t>
            </a:r>
            <a:r>
              <a:rPr lang="en-US" b="1" u="sng" dirty="0" smtClean="0">
                <a:solidFill>
                  <a:srgbClr val="FFFF00"/>
                </a:solidFill>
              </a:rPr>
              <a:t>new society</a:t>
            </a:r>
            <a:r>
              <a:rPr lang="en-US" dirty="0" smtClean="0"/>
              <a:t>, or group of people forming a community, was forming.</a:t>
            </a:r>
          </a:p>
          <a:p>
            <a:pPr lvl="1"/>
            <a:r>
              <a:rPr lang="en-US" b="1" u="sng" dirty="0" err="1" smtClean="0">
                <a:solidFill>
                  <a:srgbClr val="FFFF00"/>
                </a:solidFill>
              </a:rPr>
              <a:t>Peninsulares</a:t>
            </a:r>
            <a:r>
              <a:rPr lang="en-US" dirty="0" smtClean="0"/>
              <a:t> were people born in Spain.  They were at the top of colonial society.  They were wealthy and powerful.  Some owned </a:t>
            </a:r>
            <a:r>
              <a:rPr lang="en-US" b="1" u="sng" dirty="0" smtClean="0">
                <a:solidFill>
                  <a:srgbClr val="FFC000"/>
                </a:solidFill>
              </a:rPr>
              <a:t>plantations</a:t>
            </a:r>
            <a:r>
              <a:rPr lang="en-US" dirty="0" smtClean="0"/>
              <a:t>, or large farms with many workers.  Some </a:t>
            </a:r>
            <a:r>
              <a:rPr lang="en-US" dirty="0" err="1" smtClean="0"/>
              <a:t>peninsulares</a:t>
            </a:r>
            <a:r>
              <a:rPr lang="en-US" dirty="0" smtClean="0"/>
              <a:t> received </a:t>
            </a:r>
            <a:r>
              <a:rPr lang="en-US" b="1" u="sng" dirty="0" err="1" smtClean="0">
                <a:solidFill>
                  <a:srgbClr val="FFC000"/>
                </a:solidFill>
              </a:rPr>
              <a:t>encomiendas</a:t>
            </a:r>
            <a:r>
              <a:rPr lang="en-US" dirty="0"/>
              <a:t> </a:t>
            </a:r>
            <a:r>
              <a:rPr lang="en-US" dirty="0" smtClean="0"/>
              <a:t>(They were granted control of all the native peoples on an area of land.  The </a:t>
            </a:r>
            <a:r>
              <a:rPr lang="en-US" dirty="0" err="1" smtClean="0"/>
              <a:t>peninsulares</a:t>
            </a:r>
            <a:r>
              <a:rPr lang="en-US" dirty="0" smtClean="0"/>
              <a:t> were supposed to care for the native peoples and convert them to Christianity.  In return the native peoples had to give the </a:t>
            </a:r>
            <a:r>
              <a:rPr lang="en-US" dirty="0" err="1" smtClean="0"/>
              <a:t>encomienda</a:t>
            </a:r>
            <a:r>
              <a:rPr lang="en-US" dirty="0" smtClean="0"/>
              <a:t> owners a share of their crops and other </a:t>
            </a:r>
            <a:r>
              <a:rPr lang="en-US" dirty="0" err="1" smtClean="0"/>
              <a:t>gooods</a:t>
            </a:r>
            <a:r>
              <a:rPr lang="en-US" dirty="0" smtClean="0"/>
              <a:t>.  </a:t>
            </a:r>
          </a:p>
          <a:p>
            <a:pPr lvl="2"/>
            <a:r>
              <a:rPr lang="en-US" b="1" u="sng" dirty="0" smtClean="0">
                <a:solidFill>
                  <a:srgbClr val="FFFF00"/>
                </a:solidFill>
              </a:rPr>
              <a:t>Creoles</a:t>
            </a:r>
            <a:r>
              <a:rPr lang="en-US" dirty="0" smtClean="0"/>
              <a:t> were people of  Spanish background born in the Americas.</a:t>
            </a:r>
          </a:p>
          <a:p>
            <a:pPr lvl="3"/>
            <a:r>
              <a:rPr lang="en-US" b="1" u="sng" dirty="0" err="1" smtClean="0">
                <a:solidFill>
                  <a:srgbClr val="FFFF00"/>
                </a:solidFill>
              </a:rPr>
              <a:t>Mestizos</a:t>
            </a:r>
            <a:r>
              <a:rPr lang="en-US" dirty="0" smtClean="0"/>
              <a:t> were people of Spanish and Indian background.  They were the largest group.</a:t>
            </a:r>
          </a:p>
          <a:p>
            <a:pPr lvl="4"/>
            <a:r>
              <a:rPr lang="en-US" b="1" u="sng" dirty="0" smtClean="0">
                <a:solidFill>
                  <a:srgbClr val="FFFF00"/>
                </a:solidFill>
              </a:rPr>
              <a:t>Indians and Africans </a:t>
            </a:r>
            <a:r>
              <a:rPr lang="en-US" dirty="0" smtClean="0"/>
              <a:t>held the lowest positions in this society.  They had no Spanish ancestors.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Extract 6"/>
          <p:cNvSpPr/>
          <p:nvPr/>
        </p:nvSpPr>
        <p:spPr>
          <a:xfrm>
            <a:off x="609600" y="1752600"/>
            <a:ext cx="8001000" cy="4724400"/>
          </a:xfrm>
          <a:prstGeom prst="flowChartExtra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itchFamily="34" charset="0"/>
              </a:rPr>
              <a:t>Lesson 3:  Life in New Spain</a:t>
            </a:r>
            <a:br>
              <a:rPr lang="en-US" b="1" dirty="0" smtClean="0">
                <a:latin typeface="Arial Black" pitchFamily="34" charset="0"/>
              </a:rPr>
            </a:br>
            <a:r>
              <a:rPr lang="en-US" u="sng" dirty="0" smtClean="0">
                <a:solidFill>
                  <a:srgbClr val="FFFF00"/>
                </a:solidFill>
                <a:latin typeface="Arial Black" pitchFamily="34" charset="0"/>
              </a:rPr>
              <a:t>Society in New Spain</a:t>
            </a:r>
            <a:endParaRPr lang="en-US" u="sng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0" y="1905000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u="sng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Peninsulares</a:t>
            </a:r>
            <a:endParaRPr lang="en-US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95600" y="3124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dirty="0" smtClean="0">
                <a:solidFill>
                  <a:srgbClr val="FFC000"/>
                </a:solidFill>
              </a:rPr>
              <a:t>Creoles</a:t>
            </a:r>
            <a:endParaRPr lang="en-US" sz="3600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28800" y="457200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 err="1" smtClean="0">
                <a:solidFill>
                  <a:srgbClr val="FF0000"/>
                </a:solidFill>
              </a:rPr>
              <a:t>Mestizos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0600" y="60960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</a:rPr>
              <a:t>Indians and Africans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[Cover photo] Mission San Jo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9231891" cy="5638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itchFamily="34" charset="0"/>
              </a:rPr>
              <a:t>Lesson 3:  Life in New Spain</a:t>
            </a:r>
            <a:br>
              <a:rPr lang="en-US" b="1" dirty="0" smtClean="0">
                <a:latin typeface="Arial Black" pitchFamily="34" charset="0"/>
              </a:rPr>
            </a:br>
            <a:r>
              <a:rPr lang="en-US" sz="3600" b="1" u="sng" dirty="0" smtClean="0">
                <a:solidFill>
                  <a:srgbClr val="FFFF00"/>
                </a:solidFill>
                <a:latin typeface="Arial Black" pitchFamily="34" charset="0"/>
              </a:rPr>
              <a:t>More</a:t>
            </a:r>
            <a:r>
              <a:rPr lang="en-US" sz="3600" u="sng" dirty="0" smtClean="0">
                <a:solidFill>
                  <a:srgbClr val="FFFF00"/>
                </a:solidFill>
                <a:latin typeface="Arial Black" pitchFamily="34" charset="0"/>
              </a:rPr>
              <a:t> Changes for Native Peoples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4200"/>
            <a:ext cx="8229600" cy="4038600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Many </a:t>
            </a:r>
            <a:r>
              <a:rPr lang="en-US" b="1" dirty="0" err="1" smtClean="0">
                <a:solidFill>
                  <a:srgbClr val="FFFF00"/>
                </a:solidFill>
              </a:rPr>
              <a:t>encomienda</a:t>
            </a:r>
            <a:r>
              <a:rPr lang="en-US" b="1" dirty="0" smtClean="0">
                <a:solidFill>
                  <a:schemeClr val="accent6"/>
                </a:solidFill>
              </a:rPr>
              <a:t> owners put native peoples to work as farm workers, miners, and servants.  For many it was a form of slavery.  They were forced to work long hours with little food and no pay.</a:t>
            </a:r>
          </a:p>
          <a:p>
            <a:r>
              <a:rPr lang="en-US" b="1" u="sng" dirty="0" smtClean="0">
                <a:solidFill>
                  <a:srgbClr val="FFFF00"/>
                </a:solidFill>
              </a:rPr>
              <a:t>Roman Catholic missionaries </a:t>
            </a:r>
            <a:r>
              <a:rPr lang="en-US" b="1" dirty="0" smtClean="0">
                <a:solidFill>
                  <a:schemeClr val="accent6"/>
                </a:solidFill>
              </a:rPr>
              <a:t>ran </a:t>
            </a:r>
            <a:r>
              <a:rPr lang="en-US" b="1" dirty="0" err="1" smtClean="0">
                <a:solidFill>
                  <a:srgbClr val="FFFF00"/>
                </a:solidFill>
              </a:rPr>
              <a:t>encomiendas</a:t>
            </a:r>
            <a:r>
              <a:rPr lang="en-US" b="1" dirty="0" smtClean="0">
                <a:solidFill>
                  <a:schemeClr val="accent6"/>
                </a:solidFill>
              </a:rPr>
              <a:t>.  A </a:t>
            </a:r>
            <a:r>
              <a:rPr lang="en-US" b="1" u="sng" dirty="0" smtClean="0">
                <a:solidFill>
                  <a:srgbClr val="FFFF00"/>
                </a:solidFill>
              </a:rPr>
              <a:t>missionary</a:t>
            </a:r>
            <a:r>
              <a:rPr lang="en-US" b="1" dirty="0" smtClean="0">
                <a:solidFill>
                  <a:schemeClr val="accent6"/>
                </a:solidFill>
              </a:rPr>
              <a:t> teaches his or her religion to others who have different beliefs. 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Priests built </a:t>
            </a:r>
            <a:r>
              <a:rPr lang="en-US" b="1" u="sng" dirty="0" smtClean="0">
                <a:solidFill>
                  <a:srgbClr val="FFFF00"/>
                </a:solidFill>
              </a:rPr>
              <a:t>missions</a:t>
            </a:r>
            <a:r>
              <a:rPr lang="en-US" b="1" dirty="0" smtClean="0">
                <a:solidFill>
                  <a:schemeClr val="accent6"/>
                </a:solidFill>
              </a:rPr>
              <a:t>, or religious settlements, throughout New Spain.  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The purposes of these missions was to teach the native peoples about Christianity. 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Missionaries also taught farming practices such as raising cattle and sheep.</a:t>
            </a:r>
          </a:p>
          <a:p>
            <a:r>
              <a:rPr lang="en-US" b="1" dirty="0" smtClean="0">
                <a:solidFill>
                  <a:schemeClr val="accent6"/>
                </a:solidFill>
              </a:rPr>
              <a:t>Natives were treated cruelly on some missions.</a:t>
            </a:r>
            <a:endParaRPr lang="en-US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itchFamily="34" charset="0"/>
              </a:rPr>
              <a:t>Lesson 3:  Life in New Spain</a:t>
            </a:r>
            <a:br>
              <a:rPr lang="en-US" b="1" dirty="0" smtClean="0">
                <a:latin typeface="Arial Black" pitchFamily="34" charset="0"/>
              </a:rPr>
            </a:br>
            <a:r>
              <a:rPr lang="en-US" sz="3600" b="1" u="sng" dirty="0" smtClean="0">
                <a:solidFill>
                  <a:srgbClr val="FFFF00"/>
                </a:solidFill>
                <a:latin typeface="Arial Black" pitchFamily="34" charset="0"/>
              </a:rPr>
              <a:t>More</a:t>
            </a:r>
            <a:r>
              <a:rPr lang="en-US" sz="3600" u="sng" dirty="0" smtClean="0">
                <a:solidFill>
                  <a:srgbClr val="FFFF00"/>
                </a:solidFill>
                <a:latin typeface="Arial Black" pitchFamily="34" charset="0"/>
              </a:rPr>
              <a:t> Changes for Native Peoples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Bartolome</a:t>
            </a:r>
            <a:r>
              <a:rPr lang="en-US" dirty="0" smtClean="0"/>
              <a:t> de Las </a:t>
            </a:r>
            <a:r>
              <a:rPr lang="en-US" dirty="0" err="1" smtClean="0"/>
              <a:t>Casas</a:t>
            </a:r>
            <a:r>
              <a:rPr lang="en-US" dirty="0" smtClean="0"/>
              <a:t> was a priest who spoke out against the mistreatment of Native peoples under the care of the church.</a:t>
            </a:r>
          </a:p>
          <a:p>
            <a:r>
              <a:rPr lang="en-US" dirty="0" smtClean="0"/>
              <a:t>Las </a:t>
            </a:r>
            <a:r>
              <a:rPr lang="en-US" dirty="0" err="1" smtClean="0"/>
              <a:t>Casas</a:t>
            </a:r>
            <a:r>
              <a:rPr lang="en-US" dirty="0" smtClean="0"/>
              <a:t> persuaded Spain to pass laws in 1542 saying that Native peoples must be paid for their work.  However, these laws were not enforced and were later canceled.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9458" name="Picture 2" descr="http://oregonstate.edu/instruct/phl302/images/casas.jpe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5027" y="4533899"/>
            <a:ext cx="1478973" cy="23241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C:\Documents and Settings\ccrawford\Local Settings\Temporary Internet Files\Content.IE5\8HAZODQV\MCj015005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4495800"/>
            <a:ext cx="2799030" cy="215019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Arial Black" pitchFamily="34" charset="0"/>
              </a:rPr>
              <a:t>Lesson 3:  Life in New Spain</a:t>
            </a:r>
            <a:br>
              <a:rPr lang="en-US" b="1" dirty="0" smtClean="0">
                <a:latin typeface="Arial Black" pitchFamily="34" charset="0"/>
              </a:rPr>
            </a:br>
            <a:r>
              <a:rPr lang="en-US" b="1" u="sng" dirty="0" smtClean="0">
                <a:solidFill>
                  <a:srgbClr val="FFFF00"/>
                </a:solidFill>
                <a:latin typeface="Arial Black" pitchFamily="34" charset="0"/>
              </a:rPr>
              <a:t>Slavery in the Americas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Spanish first brought enslaved Africans to the Caribbean island of Hispaniola in 1512.</a:t>
            </a:r>
          </a:p>
          <a:p>
            <a:r>
              <a:rPr lang="en-US" dirty="0" smtClean="0"/>
              <a:t>The Spanish needed the enslaved Africans to replace the native peoples who were dying in large numbers from disease and overwork.</a:t>
            </a:r>
          </a:p>
          <a:p>
            <a:r>
              <a:rPr lang="en-US" dirty="0" smtClean="0"/>
              <a:t>The African peoples on the </a:t>
            </a:r>
            <a:r>
              <a:rPr lang="en-US" dirty="0" err="1" smtClean="0"/>
              <a:t>encomiendas</a:t>
            </a:r>
            <a:r>
              <a:rPr lang="en-US" dirty="0" smtClean="0"/>
              <a:t> and plantations also died from overwork and mistreatment.</a:t>
            </a:r>
          </a:p>
          <a:p>
            <a:r>
              <a:rPr lang="en-US" dirty="0" smtClean="0"/>
              <a:t>The profits from colonial plantations created great wealth for Spain and helped to make Spain one of the most powerful countries in the world.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aiti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4697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1417</TotalTime>
  <Words>594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Chapter 4</vt:lpstr>
      <vt:lpstr>Lesson 3:  Life in New Spain The Search for Gold</vt:lpstr>
      <vt:lpstr>Lesson 3:  Life in New Spain The Spanish Explore the North</vt:lpstr>
      <vt:lpstr>Lesson 3:  Life in New Spain Society in New Spain</vt:lpstr>
      <vt:lpstr>Lesson 3:  Life in New Spain Society in New Spain</vt:lpstr>
      <vt:lpstr>Lesson 3:  Life in New Spain More Changes for Native Peoples</vt:lpstr>
      <vt:lpstr>Lesson 3:  Life in New Spain More Changes for Native Peoples</vt:lpstr>
      <vt:lpstr>Lesson 3:  Life in New Spain Slavery in the Americas</vt:lpstr>
      <vt:lpstr>Slide 9</vt:lpstr>
      <vt:lpstr>Lesson 3:  Life in New Spain Vocabulary Review</vt:lpstr>
    </vt:vector>
  </TitlesOfParts>
  <Company>WSSD51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4</dc:title>
  <dc:creator>ccrawford</dc:creator>
  <cp:lastModifiedBy>Lynne M. Gorman</cp:lastModifiedBy>
  <cp:revision>42</cp:revision>
  <dcterms:created xsi:type="dcterms:W3CDTF">2009-10-28T17:11:18Z</dcterms:created>
  <dcterms:modified xsi:type="dcterms:W3CDTF">2012-03-07T01:48:44Z</dcterms:modified>
</cp:coreProperties>
</file>